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272" r:id="rId3"/>
    <p:sldId id="273" r:id="rId4"/>
    <p:sldId id="270" r:id="rId5"/>
    <p:sldId id="259" r:id="rId6"/>
    <p:sldId id="258" r:id="rId7"/>
    <p:sldId id="274" r:id="rId8"/>
    <p:sldId id="292" r:id="rId9"/>
    <p:sldId id="293" r:id="rId10"/>
    <p:sldId id="278" r:id="rId11"/>
    <p:sldId id="279" r:id="rId12"/>
    <p:sldId id="280" r:id="rId13"/>
    <p:sldId id="275" r:id="rId14"/>
    <p:sldId id="276" r:id="rId15"/>
    <p:sldId id="291" r:id="rId16"/>
    <p:sldId id="294" r:id="rId17"/>
    <p:sldId id="264" r:id="rId18"/>
    <p:sldId id="262" r:id="rId19"/>
    <p:sldId id="263" r:id="rId20"/>
    <p:sldId id="260" r:id="rId21"/>
    <p:sldId id="268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B9902-E338-4720-9ED9-4C8DCF265564}" v="11" dt="2025-08-15T04:42:00.1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1AE0BE0-E859-4B4C-888A-167677655530}"/>
    <pc:docChg chg="custSel addSld delSld modSld sldOrd">
      <pc:chgData name="Oppenheim, Tomas" userId="7bbdd6b4-1f3d-4fdd-ac21-d8c716941374" providerId="ADAL" clId="{B1AE0BE0-E859-4B4C-888A-167677655530}" dt="2025-05-02T17:14:22.294" v="19"/>
      <pc:docMkLst>
        <pc:docMk/>
      </pc:docMkLst>
      <pc:sldChg chg="del">
        <pc:chgData name="Oppenheim, Tomas" userId="7bbdd6b4-1f3d-4fdd-ac21-d8c716941374" providerId="ADAL" clId="{B1AE0BE0-E859-4B4C-888A-167677655530}" dt="2025-05-02T17:05:55.424" v="0" actId="47"/>
        <pc:sldMkLst>
          <pc:docMk/>
          <pc:sldMk cId="910585595" sldId="265"/>
        </pc:sldMkLst>
      </pc:sldChg>
      <pc:sldChg chg="del">
        <pc:chgData name="Oppenheim, Tomas" userId="7bbdd6b4-1f3d-4fdd-ac21-d8c716941374" providerId="ADAL" clId="{B1AE0BE0-E859-4B4C-888A-167677655530}" dt="2025-05-02T17:05:59.211" v="2" actId="47"/>
        <pc:sldMkLst>
          <pc:docMk/>
          <pc:sldMk cId="3719371982" sldId="266"/>
        </pc:sldMkLst>
      </pc:sldChg>
      <pc:sldChg chg="del">
        <pc:chgData name="Oppenheim, Tomas" userId="7bbdd6b4-1f3d-4fdd-ac21-d8c716941374" providerId="ADAL" clId="{B1AE0BE0-E859-4B4C-888A-167677655530}" dt="2025-05-02T17:06:02.022" v="3" actId="47"/>
        <pc:sldMkLst>
          <pc:docMk/>
          <pc:sldMk cId="2855938694" sldId="267"/>
        </pc:sldMkLst>
      </pc:sldChg>
      <pc:sldChg chg="del">
        <pc:chgData name="Oppenheim, Tomas" userId="7bbdd6b4-1f3d-4fdd-ac21-d8c716941374" providerId="ADAL" clId="{B1AE0BE0-E859-4B4C-888A-167677655530}" dt="2025-05-02T17:05:56.699" v="1" actId="47"/>
        <pc:sldMkLst>
          <pc:docMk/>
          <pc:sldMk cId="4062978103" sldId="269"/>
        </pc:sldMkLst>
      </pc:sldChg>
      <pc:sldChg chg="ord">
        <pc:chgData name="Oppenheim, Tomas" userId="7bbdd6b4-1f3d-4fdd-ac21-d8c716941374" providerId="ADAL" clId="{B1AE0BE0-E859-4B4C-888A-167677655530}" dt="2025-05-02T17:06:26.460" v="5"/>
        <pc:sldMkLst>
          <pc:docMk/>
          <pc:sldMk cId="1536589482" sldId="274"/>
        </pc:sldMkLst>
      </pc:sldChg>
      <pc:sldChg chg="add">
        <pc:chgData name="Oppenheim, Tomas" userId="7bbdd6b4-1f3d-4fdd-ac21-d8c716941374" providerId="ADAL" clId="{B1AE0BE0-E859-4B4C-888A-167677655530}" dt="2025-05-02T17:14:22.294" v="19"/>
        <pc:sldMkLst>
          <pc:docMk/>
          <pc:sldMk cId="2965363870" sldId="278"/>
        </pc:sldMkLst>
      </pc:sldChg>
      <pc:sldChg chg="add">
        <pc:chgData name="Oppenheim, Tomas" userId="7bbdd6b4-1f3d-4fdd-ac21-d8c716941374" providerId="ADAL" clId="{B1AE0BE0-E859-4B4C-888A-167677655530}" dt="2025-05-02T17:14:22.294" v="19"/>
        <pc:sldMkLst>
          <pc:docMk/>
          <pc:sldMk cId="2235761013" sldId="279"/>
        </pc:sldMkLst>
      </pc:sldChg>
      <pc:sldChg chg="add">
        <pc:chgData name="Oppenheim, Tomas" userId="7bbdd6b4-1f3d-4fdd-ac21-d8c716941374" providerId="ADAL" clId="{B1AE0BE0-E859-4B4C-888A-167677655530}" dt="2025-05-02T17:14:22.294" v="19"/>
        <pc:sldMkLst>
          <pc:docMk/>
          <pc:sldMk cId="3678659700" sldId="280"/>
        </pc:sldMkLst>
      </pc:sldChg>
      <pc:sldChg chg="addSp delSp modSp new mod">
        <pc:chgData name="Oppenheim, Tomas" userId="7bbdd6b4-1f3d-4fdd-ac21-d8c716941374" providerId="ADAL" clId="{B1AE0BE0-E859-4B4C-888A-167677655530}" dt="2025-05-02T17:11:55.225" v="16" actId="1076"/>
        <pc:sldMkLst>
          <pc:docMk/>
          <pc:sldMk cId="3679441703" sldId="293"/>
        </pc:sldMkLst>
      </pc:sldChg>
      <pc:sldChg chg="new del">
        <pc:chgData name="Oppenheim, Tomas" userId="7bbdd6b4-1f3d-4fdd-ac21-d8c716941374" providerId="ADAL" clId="{B1AE0BE0-E859-4B4C-888A-167677655530}" dt="2025-05-02T17:14:20.258" v="18" actId="47"/>
        <pc:sldMkLst>
          <pc:docMk/>
          <pc:sldMk cId="1646544193" sldId="294"/>
        </pc:sldMkLst>
      </pc:sldChg>
    </pc:docChg>
  </pc:docChgLst>
  <pc:docChgLst>
    <pc:chgData name="Oppenheim, Tomas" userId="7bbdd6b4-1f3d-4fdd-ac21-d8c716941374" providerId="ADAL" clId="{193B9902-E338-4720-9ED9-4C8DCF265564}"/>
    <pc:docChg chg="custSel addSld modSld">
      <pc:chgData name="Oppenheim, Tomas" userId="7bbdd6b4-1f3d-4fdd-ac21-d8c716941374" providerId="ADAL" clId="{193B9902-E338-4720-9ED9-4C8DCF265564}" dt="2025-08-15T04:42:00.172" v="14"/>
      <pc:docMkLst>
        <pc:docMk/>
      </pc:docMkLst>
      <pc:sldChg chg="addSp delSp modSp new mod">
        <pc:chgData name="Oppenheim, Tomas" userId="7bbdd6b4-1f3d-4fdd-ac21-d8c716941374" providerId="ADAL" clId="{193B9902-E338-4720-9ED9-4C8DCF265564}" dt="2025-08-15T04:42:00.172" v="14"/>
        <pc:sldMkLst>
          <pc:docMk/>
          <pc:sldMk cId="1432567973" sldId="294"/>
        </pc:sldMkLst>
        <pc:spChg chg="del">
          <ac:chgData name="Oppenheim, Tomas" userId="7bbdd6b4-1f3d-4fdd-ac21-d8c716941374" providerId="ADAL" clId="{193B9902-E338-4720-9ED9-4C8DCF265564}" dt="2025-08-15T04:41:38.237" v="1" actId="478"/>
          <ac:spMkLst>
            <pc:docMk/>
            <pc:sldMk cId="1432567973" sldId="294"/>
            <ac:spMk id="2" creationId="{F2D9D529-3B73-7EAE-2518-D0C4D9028648}"/>
          </ac:spMkLst>
        </pc:spChg>
        <pc:spChg chg="del">
          <ac:chgData name="Oppenheim, Tomas" userId="7bbdd6b4-1f3d-4fdd-ac21-d8c716941374" providerId="ADAL" clId="{193B9902-E338-4720-9ED9-4C8DCF265564}" dt="2025-08-15T04:41:40.834" v="2" actId="478"/>
          <ac:spMkLst>
            <pc:docMk/>
            <pc:sldMk cId="1432567973" sldId="294"/>
            <ac:spMk id="3" creationId="{FE16339B-91A2-1696-E55C-D55B103FD88B}"/>
          </ac:spMkLst>
        </pc:spChg>
        <pc:spChg chg="add mod">
          <ac:chgData name="Oppenheim, Tomas" userId="7bbdd6b4-1f3d-4fdd-ac21-d8c716941374" providerId="ADAL" clId="{193B9902-E338-4720-9ED9-4C8DCF265564}" dt="2025-08-15T04:42:00.172" v="14"/>
          <ac:spMkLst>
            <pc:docMk/>
            <pc:sldMk cId="1432567973" sldId="294"/>
            <ac:spMk id="5" creationId="{01FA77BE-5AA3-AC41-5E9E-892E7DBA44D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669D3-9C41-4CB8-8F19-D3403410F054}" type="datetimeFigureOut">
              <a:rPr lang="en-US" smtClean="0"/>
              <a:t>8/14/2025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24637-E91B-400D-8689-CC0F1D925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8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2DFC-CC6C-2ABD-8D96-2C22CC932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2F3E8-CD43-6AB2-3EA6-8AAE5826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9844-406F-E5E6-3334-44A7DF18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519A-DCF4-45DD-B468-A3F1886A16C4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9491E-2588-3455-91F8-F06B545C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116FA-C20C-3738-C5B5-E8E8BF66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1375-E128-976D-B70D-64F721C7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B6482-0275-353D-B570-A254E1E0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EFF5B-A993-5997-3924-96651283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33A1-B6E0-4935-ACB5-5451E7D38073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993B-6E9B-1BF0-1B86-B097F118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1EBCF-30FC-2F05-3DB5-8E16D679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6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877D6-6C7A-A3F4-1F8A-548630FDD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C6279-225D-25E4-26A8-9870A12FB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86CA-1CB0-C9D4-799D-8F6C2046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7881A-DB35-4670-AD16-8DC0A0236267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9170E-AFEA-578D-5D0D-BFBF142F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102B-A97D-C4F5-7285-1958F1C3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6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79BE-5259-9280-B9D2-3717898D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DAC8-88F4-D13B-A538-7DFBFF6C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78EE-DEE5-AA1B-8143-2001E243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F4BD-E68B-469F-A124-42BFAE1A4BDE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7DA1-8877-6356-9E0A-A80318AA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0F85-57BA-2169-839E-74F1C906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73B0-198C-0B03-00BE-CD0AABB9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25A57-C48B-F36B-1739-4144B91CB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22DF-1831-DC48-F36E-87CA7A7F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121B-EB44-4792-B008-513D82D82E4E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1C7C-DF78-5633-B252-4C99D7B8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8D09-8030-AE3F-81FC-3C434759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52F3-7676-0D7B-D37F-1AC0F38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2DC5-1E09-8572-1239-B824485AB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92970-4737-7B35-AF27-4E4D53E6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F0B73-D394-7CA4-170C-11305481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5F67-07C7-4490-8299-AFAF90090399}" type="datetime1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A978A-AFBD-C05C-159B-EA8E5B85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41D2-69DC-D817-12CA-C905072E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DD3A-8291-AF53-715B-D5ECF3BB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14D6-D60B-6F2F-6B5B-8C6C3E6B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3FA-6D7C-BBE6-31A0-4F313B47A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77D4-01A8-5E5A-1CFA-EB7F3BE0A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20755-D6FE-A766-6A69-11D1FE392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17D7C-A640-F15E-B62E-50095D0A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1F1FB-21BF-4DB8-B177-FA0ACA4161E4}" type="datetime1">
              <a:rPr lang="en-US" smtClean="0"/>
              <a:t>8/14/2025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0BBD7-34DB-FBEA-C36C-513001E1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81BEC-C73A-4BA1-FB44-3571AC74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8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1DC-7C20-E04C-68BC-3BD0D5AD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72EE7-425B-95E7-2BFB-7CA80231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FDCC9-3425-44C9-948A-7FF73A664071}" type="datetime1">
              <a:rPr lang="en-US" smtClean="0"/>
              <a:t>8/14/2025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EF5DF-5E20-2A15-DEC1-A680DE97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07F4-A162-384D-F8C8-745F438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E48CC-B729-D0F9-7529-0E5958D0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AEF3-A22E-4DD6-A1E0-8EFD681E47F9}" type="datetime1">
              <a:rPr lang="en-US" smtClean="0"/>
              <a:t>8/14/2025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EB602-AC9D-6597-670D-927925EF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F18C4-875B-998F-98C3-ED110992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CC61-9E68-B244-17E1-5BDEE7FF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BCD9-0ED4-442A-669B-35D77837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4965A-8DCF-0618-5297-4074A1360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EBB08-8261-A43F-2F83-7DA23955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1CB-2A72-4942-AD3A-0859F131271B}" type="datetime1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8527D-1288-68F0-BF5D-BDADA8A8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AEE03-3AB2-E803-176E-96C63E8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3154-5D73-0652-0D3D-85AC9C03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EAD4-38F1-95B5-250B-0FCA6165B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1999-35CA-1F05-1C8D-32DE80711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F3880-DA93-F74E-FFD9-A59EBA6F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94E4-C229-414A-8FB0-7D44B975EAB1}" type="datetime1">
              <a:rPr lang="en-US" smtClean="0"/>
              <a:t>8/14/2025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0BE2-AF1C-1FF5-71E6-3F4AB242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BCF4C-2755-E7F7-B99E-4BAA2972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6FC04-730E-0279-7A0E-3738EE1D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C20D-085D-CB00-2B37-8A8D80E88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1A7E-03C6-76B2-554F-C9DBAF2BA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6898C-0735-4F8D-8050-F0E6517E8CCD}" type="datetime1">
              <a:rPr lang="en-US" smtClean="0"/>
              <a:t>8/14/2025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8C4D-5FE8-EB40-11C1-AC51CDBA8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CA548-ED7D-87F4-CF76-E89C88A81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softroboticstoolkit.com/book/export/html/206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B419-9417-BAD9-6DB1-184F1B78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42" y="1030533"/>
            <a:ext cx="10515600" cy="1325563"/>
          </a:xfrm>
        </p:spPr>
        <p:txBody>
          <a:bodyPr/>
          <a:lstStyle/>
          <a:p>
            <a:r>
              <a:rPr lang="en-US" dirty="0"/>
              <a:t>Phil, Zeyad, Tom Update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2CB42E-DB5E-856C-8624-0D95B53A40DF}"/>
              </a:ext>
            </a:extLst>
          </p:cNvPr>
          <p:cNvSpPr txBox="1">
            <a:spLocks/>
          </p:cNvSpPr>
          <p:nvPr/>
        </p:nvSpPr>
        <p:spPr>
          <a:xfrm>
            <a:off x="4382192" y="2645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3/17/25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2BF6F-BF1B-F907-DE38-AEE9674C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80" y="6070589"/>
            <a:ext cx="471337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= 0.125”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𝑘𝑛𝑢𝑐𝑘𝑙𝑒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𝑡h𝑖𝑐𝑘𝑛𝑒𝑠𝑠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 = 0.05” (1.27 mm)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Human Knuckle Model</a:t>
            </a:r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~ 0.1677 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0.25”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Auto Bender Model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~  0.4 or 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References: 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Soft Robotics Toolkit. (</a:t>
                </a:r>
                <a:r>
                  <a:rPr lang="en-US" sz="2000" dirty="0" err="1"/>
                  <a:t>n.d.</a:t>
                </a:r>
                <a:r>
                  <a:rPr lang="en-US" sz="2000" dirty="0"/>
                  <a:t>). </a:t>
                </a:r>
                <a:r>
                  <a:rPr lang="en-US" sz="2000" i="1" dirty="0"/>
                  <a:t>Casting soft robots</a:t>
                </a:r>
                <a:r>
                  <a:rPr lang="en-US" sz="2000" dirty="0"/>
                  <a:t>. Retrieved January 14, 2025, </a:t>
                </a:r>
              </a:p>
              <a:p>
                <a:r>
                  <a:rPr lang="en-US" sz="2000" dirty="0"/>
                  <a:t>	from </a:t>
                </a:r>
                <a:r>
                  <a:rPr lang="en-US" sz="2000" dirty="0">
                    <a:hlinkClick r:id="rId2"/>
                  </a:rPr>
                  <a:t>https://softroboticstoolkit.com/book/export/html/206021</a:t>
                </a:r>
                <a:endParaRPr lang="en-US" sz="2000" dirty="0"/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Craig Jr., R. R. (2011). </a:t>
                </a:r>
                <a:r>
                  <a:rPr lang="en-US" sz="2000" i="1" dirty="0"/>
                  <a:t>Mechanics of materials</a:t>
                </a:r>
                <a:r>
                  <a:rPr lang="en-US" sz="2000" dirty="0"/>
                  <a:t> (3rd ed.).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 err="1"/>
                  <a:t>Hambley</a:t>
                </a:r>
                <a:r>
                  <a:rPr lang="en-US" sz="2000" dirty="0"/>
                  <a:t>, A.R. (2011). </a:t>
                </a:r>
                <a:r>
                  <a:rPr lang="en-US" sz="2000" i="1" dirty="0"/>
                  <a:t>Electrical Engineering Principles and Applications </a:t>
                </a:r>
                <a:r>
                  <a:rPr lang="en-US" sz="2000" dirty="0"/>
                  <a:t>(5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ed.).  Prentice Hall.</a:t>
                </a:r>
              </a:p>
              <a:p>
                <a:pPr marL="457200" indent="-457200">
                  <a:buAutoNum type="arabicPeriod" startAt="2"/>
                </a:pPr>
                <a:r>
                  <a:rPr lang="de-DE" sz="2000" dirty="0"/>
                  <a:t>Callister Jr., W. D., &amp; Rethwisch, D. G.</a:t>
                </a:r>
                <a:r>
                  <a:rPr lang="en-US" sz="2000" i="1" dirty="0"/>
                  <a:t>  Materials Science and Engineering: An Introduction </a:t>
                </a:r>
                <a:r>
                  <a:rPr lang="en-US" sz="2000" dirty="0"/>
                  <a:t>(10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ed.). 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Chen, J., Zhang, J., Luo, Z., Zhang, J., Li, L., Su, Y., Gao, X., Li, Y., Tang, W., Cao, C., Liu, Q., Wang, L., &amp; Li, H. (2020). </a:t>
                </a:r>
              </a:p>
              <a:p>
                <a:r>
                  <a:rPr lang="en-US" sz="2000" dirty="0"/>
                  <a:t>	</a:t>
                </a:r>
                <a:r>
                  <a:rPr lang="en-US" sz="2000" dirty="0" err="1"/>
                  <a:t>Superelastic</a:t>
                </a:r>
                <a:r>
                  <a:rPr lang="en-US" sz="2000" dirty="0"/>
                  <a:t>, sensitive, and low hysteresis flexible strain sensor based on wave-patterned liquid metal for </a:t>
                </a:r>
              </a:p>
              <a:p>
                <a:r>
                  <a:rPr lang="en-US" sz="2000" dirty="0"/>
                  <a:t>	human activity monitoring. </a:t>
                </a:r>
                <a:r>
                  <a:rPr lang="en-US" sz="2000" i="1" dirty="0"/>
                  <a:t>ACS Applied Materials &amp; Interfaces, 12</a:t>
                </a:r>
                <a:r>
                  <a:rPr lang="en-US" sz="2000" dirty="0"/>
                  <a:t>(19), 22200–22211. </a:t>
                </a:r>
              </a:p>
              <a:p>
                <a:r>
                  <a:rPr lang="en-US" sz="2000" dirty="0"/>
                  <a:t>	https://doi.org/10.1021/acsami.0c04709 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63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FA77BE-5AA3-AC41-5E9E-892E7DBA44D2}"/>
                  </a:ext>
                </a:extLst>
              </p:cNvPr>
              <p:cNvSpPr txBox="1"/>
              <p:nvPr/>
            </p:nvSpPr>
            <p:spPr>
              <a:xfrm>
                <a:off x="3047654" y="3074640"/>
                <a:ext cx="6095306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FA77BE-5AA3-AC41-5E9E-892E7DBA4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654" y="3074640"/>
                <a:ext cx="6095306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567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C8E9A8C-EF85-5F73-081F-92542638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740" y="2058355"/>
            <a:ext cx="11665552" cy="2820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701CE-ADDF-7F1D-6B6C-142A54017097}"/>
              </a:ext>
            </a:extLst>
          </p:cNvPr>
          <p:cNvSpPr txBox="1"/>
          <p:nvPr/>
        </p:nvSpPr>
        <p:spPr>
          <a:xfrm>
            <a:off x="361740" y="340822"/>
            <a:ext cx="11172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Theoretical Modeling and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/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sz="105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40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3A390-ECFD-F98E-10E9-14DC754A13C4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Varying Geometry</a:t>
            </a:r>
          </a:p>
        </p:txBody>
      </p:sp>
      <p:pic>
        <p:nvPicPr>
          <p:cNvPr id="6" name="Picture 5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3C8D2990-62C9-950C-6785-82D77F8C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0738" y="787605"/>
            <a:ext cx="4610305" cy="3688244"/>
          </a:xfrm>
          <a:prstGeom prst="rect">
            <a:avLst/>
          </a:prstGeom>
        </p:spPr>
      </p:pic>
      <p:pic>
        <p:nvPicPr>
          <p:cNvPr id="7" name="Picture 6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43749983-5CAA-0371-48BA-F5FB979B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1639" y="1108682"/>
            <a:ext cx="4610305" cy="4235151"/>
          </a:xfrm>
          <a:prstGeom prst="rect">
            <a:avLst/>
          </a:prstGeom>
        </p:spPr>
      </p:pic>
      <p:pic>
        <p:nvPicPr>
          <p:cNvPr id="8" name="Picture 7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7EC0B0BE-D8CE-1074-AE34-30A3C225C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460" y="1441426"/>
            <a:ext cx="4610305" cy="4871548"/>
          </a:xfrm>
          <a:prstGeom prst="rect">
            <a:avLst/>
          </a:prstGeom>
        </p:spPr>
      </p:pic>
      <p:pic>
        <p:nvPicPr>
          <p:cNvPr id="9" name="Picture 8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5DD84B7A-4677-9B7E-9BAD-19A3A00A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7636" y="1778008"/>
            <a:ext cx="4610305" cy="53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1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CBA0-CF13-BF6B-6072-BB45F393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4881F4-0BEB-495F-9F0D-BDA9A0D41A12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Misalignment Testing</a:t>
            </a:r>
          </a:p>
        </p:txBody>
      </p:sp>
      <p:pic>
        <p:nvPicPr>
          <p:cNvPr id="4" name="Picture 3" descr="A hand with a small microchip&#10;&#10;AI-generated content may be incorrect.">
            <a:extLst>
              <a:ext uri="{FF2B5EF4-FFF2-40B4-BE49-F238E27FC236}">
                <a16:creationId xmlns:a16="http://schemas.microsoft.com/office/drawing/2014/main" id="{9A5B6793-5E64-2C19-8D44-A8C7DC623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7" y="1910315"/>
            <a:ext cx="5123249" cy="4098599"/>
          </a:xfrm>
          <a:prstGeom prst="rect">
            <a:avLst/>
          </a:prstGeom>
        </p:spPr>
      </p:pic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23B36748-BBA4-4A7D-3C1B-434B789F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76" y="1910315"/>
            <a:ext cx="4564309" cy="36514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BFD2C5-694C-9B50-A235-CF6EBA524546}"/>
              </a:ext>
            </a:extLst>
          </p:cNvPr>
          <p:cNvSpPr/>
          <p:nvPr/>
        </p:nvSpPr>
        <p:spPr>
          <a:xfrm>
            <a:off x="5908969" y="3582237"/>
            <a:ext cx="822290" cy="643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2C2D5F9-7B54-00D4-255B-002A1B96A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778" y="3364749"/>
            <a:ext cx="2762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3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A2D8-833D-E3A0-6151-E66D121B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6138-1ECC-E6C8-8DED-945BD03D2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System Architecture - Phil</a:t>
            </a:r>
          </a:p>
          <a:p>
            <a:r>
              <a:rPr lang="en-US" dirty="0"/>
              <a:t>Applicator - Zeyad</a:t>
            </a:r>
          </a:p>
          <a:p>
            <a:r>
              <a:rPr lang="en-US" dirty="0"/>
              <a:t>Performance of Strain Sensors - Tom</a:t>
            </a:r>
          </a:p>
        </p:txBody>
      </p:sp>
    </p:spTree>
    <p:extLst>
      <p:ext uri="{BB962C8B-B14F-4D97-AF65-F5344CB8AC3E}">
        <p14:creationId xmlns:p14="http://schemas.microsoft.com/office/powerpoint/2010/main" val="292558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tal device&#10;&#10;AI-generated content may be incorrect.">
            <a:extLst>
              <a:ext uri="{FF2B5EF4-FFF2-40B4-BE49-F238E27FC236}">
                <a16:creationId xmlns:a16="http://schemas.microsoft.com/office/drawing/2014/main" id="{D75DAD84-CB1B-9921-B987-C010B0A7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29" y="1303436"/>
            <a:ext cx="6427470" cy="5141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09459-E39C-A59F-04B2-3123B0ADFC0D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Reapplication Testing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6DF898B-8101-D1C1-8DAB-F3C8049DD221}"/>
              </a:ext>
            </a:extLst>
          </p:cNvPr>
          <p:cNvSpPr/>
          <p:nvPr/>
        </p:nvSpPr>
        <p:spPr>
          <a:xfrm>
            <a:off x="4746567" y="3300153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79B723F-B7C1-D66E-4957-D5309A36E890}"/>
              </a:ext>
            </a:extLst>
          </p:cNvPr>
          <p:cNvSpPr/>
          <p:nvPr/>
        </p:nvSpPr>
        <p:spPr>
          <a:xfrm rot="10800000">
            <a:off x="5322916" y="3377738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AA5B-6CA0-68E5-0957-64DAE10CD528}"/>
              </a:ext>
            </a:extLst>
          </p:cNvPr>
          <p:cNvSpPr txBox="1"/>
          <p:nvPr/>
        </p:nvSpPr>
        <p:spPr>
          <a:xfrm>
            <a:off x="849803" y="1072603"/>
            <a:ext cx="408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Reapplication 4x per sample</a:t>
            </a:r>
          </a:p>
        </p:txBody>
      </p:sp>
    </p:spTree>
    <p:extLst>
      <p:ext uri="{BB962C8B-B14F-4D97-AF65-F5344CB8AC3E}">
        <p14:creationId xmlns:p14="http://schemas.microsoft.com/office/powerpoint/2010/main" val="4239864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13F7DD-E2C2-974E-142A-5EA8F99F3EE1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Next Steps:  Redo Tests on Hand</a:t>
            </a:r>
          </a:p>
        </p:txBody>
      </p:sp>
      <p:pic>
        <p:nvPicPr>
          <p:cNvPr id="5" name="Picture 4" descr="A hand with a black band&#10;&#10;AI-generated content may be incorrect.">
            <a:extLst>
              <a:ext uri="{FF2B5EF4-FFF2-40B4-BE49-F238E27FC236}">
                <a16:creationId xmlns:a16="http://schemas.microsoft.com/office/drawing/2014/main" id="{C6456709-43A3-68AB-E6D9-F7BB329E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8" y="1703070"/>
            <a:ext cx="3400856" cy="272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2B60F-1F66-23FD-BF24-E267B81D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67" y="1144674"/>
            <a:ext cx="3041643" cy="2225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E7435-B195-210C-F296-FA2D1438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217" y="1144674"/>
            <a:ext cx="3041643" cy="22257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9EDD56A-F5B0-641B-5B3C-A80AE4EC2A3B}"/>
              </a:ext>
            </a:extLst>
          </p:cNvPr>
          <p:cNvSpPr/>
          <p:nvPr/>
        </p:nvSpPr>
        <p:spPr>
          <a:xfrm>
            <a:off x="7505864" y="2168992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2E0772-96E9-F60E-868C-778AEC356E84}"/>
              </a:ext>
            </a:extLst>
          </p:cNvPr>
          <p:cNvSpPr/>
          <p:nvPr/>
        </p:nvSpPr>
        <p:spPr>
          <a:xfrm>
            <a:off x="10163972" y="2433689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2F24BA-92A2-0E7B-ABB8-23510757AE43}"/>
              </a:ext>
            </a:extLst>
          </p:cNvPr>
          <p:cNvSpPr/>
          <p:nvPr/>
        </p:nvSpPr>
        <p:spPr>
          <a:xfrm>
            <a:off x="10305704" y="2421010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F34B5-82C8-83A7-0AC6-965414B08E2D}"/>
              </a:ext>
            </a:extLst>
          </p:cNvPr>
          <p:cNvSpPr/>
          <p:nvPr/>
        </p:nvSpPr>
        <p:spPr>
          <a:xfrm>
            <a:off x="10506872" y="2465273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D37933-184A-823D-19EF-0E1D86AE8020}"/>
              </a:ext>
            </a:extLst>
          </p:cNvPr>
          <p:cNvSpPr/>
          <p:nvPr/>
        </p:nvSpPr>
        <p:spPr>
          <a:xfrm rot="5400000">
            <a:off x="9925050" y="354699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76AF0-82C5-A609-98B4-A0BB4FD09A21}"/>
              </a:ext>
            </a:extLst>
          </p:cNvPr>
          <p:cNvSpPr txBox="1"/>
          <p:nvPr/>
        </p:nvSpPr>
        <p:spPr>
          <a:xfrm>
            <a:off x="7048658" y="1607820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DeepLabCut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53084-2181-8FC3-2AE0-0AD98F33C9AF}"/>
              </a:ext>
            </a:extLst>
          </p:cNvPr>
          <p:cNvSpPr txBox="1"/>
          <p:nvPr/>
        </p:nvSpPr>
        <p:spPr>
          <a:xfrm>
            <a:off x="8581090" y="4122420"/>
            <a:ext cx="39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Bend Angles per Frame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17B0699-1D1F-18C6-8CB0-5EDC7F7E68EE}"/>
              </a:ext>
            </a:extLst>
          </p:cNvPr>
          <p:cNvSpPr/>
          <p:nvPr/>
        </p:nvSpPr>
        <p:spPr>
          <a:xfrm rot="5400000">
            <a:off x="9925049" y="463261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1B216-3752-1CFC-AEDA-AED70802EAA4}"/>
              </a:ext>
            </a:extLst>
          </p:cNvPr>
          <p:cNvSpPr txBox="1"/>
          <p:nvPr/>
        </p:nvSpPr>
        <p:spPr>
          <a:xfrm>
            <a:off x="8244840" y="5179018"/>
            <a:ext cx="394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bend angles to calibrated strain sensor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AA832-D453-929B-E88E-A93ED6BA40F7}"/>
              </a:ext>
            </a:extLst>
          </p:cNvPr>
          <p:cNvSpPr txBox="1"/>
          <p:nvPr/>
        </p:nvSpPr>
        <p:spPr>
          <a:xfrm>
            <a:off x="4754533" y="3370384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 300 Frames</a:t>
            </a:r>
          </a:p>
        </p:txBody>
      </p:sp>
    </p:spTree>
    <p:extLst>
      <p:ext uri="{BB962C8B-B14F-4D97-AF65-F5344CB8AC3E}">
        <p14:creationId xmlns:p14="http://schemas.microsoft.com/office/powerpoint/2010/main" val="278312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15E4B-D410-536C-8CF8-EFA8B263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631" y="1606576"/>
            <a:ext cx="5607626" cy="4486101"/>
          </a:xfrm>
          <a:prstGeom prst="rect">
            <a:avLst/>
          </a:prstGeom>
        </p:spPr>
      </p:pic>
      <p:pic>
        <p:nvPicPr>
          <p:cNvPr id="8" name="Picture 7" descr="A glass jar with liquid in it&#10;&#10;AI-generated content may be incorrect.">
            <a:extLst>
              <a:ext uri="{FF2B5EF4-FFF2-40B4-BE49-F238E27FC236}">
                <a16:creationId xmlns:a16="http://schemas.microsoft.com/office/drawing/2014/main" id="{E007C239-427E-C644-716F-BEB493BA4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22" y="2174646"/>
            <a:ext cx="4389871" cy="3511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 close-up of a door&#10;&#10;AI-generated content may be incorrect.">
            <a:extLst>
              <a:ext uri="{FF2B5EF4-FFF2-40B4-BE49-F238E27FC236}">
                <a16:creationId xmlns:a16="http://schemas.microsoft.com/office/drawing/2014/main" id="{13F7391F-2BD7-F84C-5A04-7FC5504A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4745" y="2524454"/>
            <a:ext cx="3510889" cy="2808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9370C-9DDD-ACD0-B50A-4A8ABCAAC104}"/>
              </a:ext>
            </a:extLst>
          </p:cNvPr>
          <p:cNvSpPr/>
          <p:nvPr/>
        </p:nvSpPr>
        <p:spPr>
          <a:xfrm>
            <a:off x="7761740" y="2159001"/>
            <a:ext cx="4283054" cy="3523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8B9CC-E6C7-DCEE-619B-BC45FA6E40CC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Fabrication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414098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9D4F-7FA8-4590-C9F5-3E23352F6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0FCB12-698C-24C5-6552-B3F6483A37B9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8EB4003F-5C04-5CF2-0767-A4D2171E5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5A7F31-8103-ECAB-7FC1-E7E37A3D1E90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0B6C82-15BF-92FC-A3BF-E0C854FDCE3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550BF9E-9A60-6D1D-71CD-3A8C8ACE9A14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78108F-2C95-3120-4822-79B2992BCD53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2716AA-5FA2-2D13-7B9B-5C19D517D09E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2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hand with a plastic finger&#10;&#10;AI-generated content may be incorrect.">
            <a:extLst>
              <a:ext uri="{FF2B5EF4-FFF2-40B4-BE49-F238E27FC236}">
                <a16:creationId xmlns:a16="http://schemas.microsoft.com/office/drawing/2014/main" id="{583F484D-DC7D-6418-70F0-0EAC8EE8D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38" y="1155469"/>
            <a:ext cx="7975022" cy="6380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5D702-BBC8-A642-17E4-96E8DABCD576}"/>
              </a:ext>
            </a:extLst>
          </p:cNvPr>
          <p:cNvSpPr txBox="1"/>
          <p:nvPr/>
        </p:nvSpPr>
        <p:spPr>
          <a:xfrm>
            <a:off x="768927" y="270164"/>
            <a:ext cx="96552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with Applicator </a:t>
            </a:r>
          </a:p>
        </p:txBody>
      </p:sp>
    </p:spTree>
    <p:extLst>
      <p:ext uri="{BB962C8B-B14F-4D97-AF65-F5344CB8AC3E}">
        <p14:creationId xmlns:p14="http://schemas.microsoft.com/office/powerpoint/2010/main" val="386832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6E0862-F5B0-DCAF-D5EC-52713F241C61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B006C2F7-C478-8C07-BE52-3ACE8930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55A84E-F009-804A-6214-64F79904EABC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899107-3ECA-6554-32C4-C367CE1BA38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0AAC2A3-79E7-6788-3B0B-EDAB1574AF76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47760-8BBE-B2E2-BDAE-4ABD62A4907A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001892-82F6-4924-F99F-13492DCE39C0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9AEBB5-43F9-2A17-FA5C-4C1C78DF92F0}"/>
              </a:ext>
            </a:extLst>
          </p:cNvPr>
          <p:cNvSpPr/>
          <p:nvPr/>
        </p:nvSpPr>
        <p:spPr>
          <a:xfrm>
            <a:off x="6096000" y="2889911"/>
            <a:ext cx="1791393" cy="103095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75AD03-3197-D020-AB0E-BE1D6D6E2AD5}"/>
              </a:ext>
            </a:extLst>
          </p:cNvPr>
          <p:cNvSpPr/>
          <p:nvPr/>
        </p:nvSpPr>
        <p:spPr>
          <a:xfrm>
            <a:off x="4631343" y="4485250"/>
            <a:ext cx="1946193" cy="11590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etal frame with holes and a blue square&#10;&#10;AI-generated content may be incorrect.">
            <a:extLst>
              <a:ext uri="{FF2B5EF4-FFF2-40B4-BE49-F238E27FC236}">
                <a16:creationId xmlns:a16="http://schemas.microsoft.com/office/drawing/2014/main" id="{4AD5DFD3-AAD9-B2A8-B17F-ED9FBAF72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14618"/>
            <a:ext cx="7679228" cy="6143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6675D5-754A-9196-A728-0371AB1341C9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“Controlled”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879A7-9E82-B232-E5DB-4C323760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291" y="1361552"/>
            <a:ext cx="3036509" cy="2840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C59B1-1B0A-7859-004B-6D8AB352629D}"/>
              </a:ext>
            </a:extLst>
          </p:cNvPr>
          <p:cNvSpPr txBox="1"/>
          <p:nvPr/>
        </p:nvSpPr>
        <p:spPr>
          <a:xfrm>
            <a:off x="7234540" y="3482027"/>
            <a:ext cx="122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Servo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FA87E-3ED6-CF40-8A4D-C14E14CA825F}"/>
              </a:ext>
            </a:extLst>
          </p:cNvPr>
          <p:cNvSpPr txBox="1"/>
          <p:nvPr/>
        </p:nvSpPr>
        <p:spPr>
          <a:xfrm>
            <a:off x="4569748" y="1891484"/>
            <a:ext cx="169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MCP3421 ADC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AE4E8-C420-B9C5-5751-35558D93AED8}"/>
              </a:ext>
            </a:extLst>
          </p:cNvPr>
          <p:cNvSpPr txBox="1"/>
          <p:nvPr/>
        </p:nvSpPr>
        <p:spPr>
          <a:xfrm>
            <a:off x="831877" y="1614484"/>
            <a:ext cx="3079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Hall Effect Rotary Encoder 0-320 deg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A99D9-05AA-4287-3B9C-FA5683E722A9}"/>
              </a:ext>
            </a:extLst>
          </p:cNvPr>
          <p:cNvSpPr txBox="1"/>
          <p:nvPr/>
        </p:nvSpPr>
        <p:spPr>
          <a:xfrm>
            <a:off x="8702644" y="5534458"/>
            <a:ext cx="307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4ED4A2-B61B-4031-FE53-4049B50E3D0D}"/>
              </a:ext>
            </a:extLst>
          </p:cNvPr>
          <p:cNvCxnSpPr/>
          <p:nvPr/>
        </p:nvCxnSpPr>
        <p:spPr>
          <a:xfrm flipH="1" flipV="1">
            <a:off x="5906193" y="5606935"/>
            <a:ext cx="2701636" cy="1662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9B872E-CA84-52C8-547A-9A0C3E5F152A}"/>
              </a:ext>
            </a:extLst>
          </p:cNvPr>
          <p:cNvCxnSpPr>
            <a:cxnSpLocks/>
          </p:cNvCxnSpPr>
          <p:nvPr/>
        </p:nvCxnSpPr>
        <p:spPr>
          <a:xfrm flipH="1" flipV="1">
            <a:off x="1582190" y="2322022"/>
            <a:ext cx="1738745" cy="1190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3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249B2-0834-59E7-C0E7-75D72C87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45" y="787426"/>
            <a:ext cx="5765347" cy="55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8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94CF-3D9B-CBC9-5B8F-522C0EEF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09E79-6D8C-42B9-FF80-1F3276D2CCC4}"/>
              </a:ext>
            </a:extLst>
          </p:cNvPr>
          <p:cNvSpPr txBox="1"/>
          <p:nvPr/>
        </p:nvSpPr>
        <p:spPr>
          <a:xfrm>
            <a:off x="84990" y="108261"/>
            <a:ext cx="42449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4:</a:t>
            </a:r>
            <a:r>
              <a:rPr lang="en-US" b="1" dirty="0">
                <a:solidFill>
                  <a:srgbClr val="FF0000"/>
                </a:solidFill>
              </a:rPr>
              <a:t> 65.5 mA through Divider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429C3-AAA9-7724-FE78-263B2C2A988C}"/>
              </a:ext>
            </a:extLst>
          </p:cNvPr>
          <p:cNvSpPr/>
          <p:nvPr/>
        </p:nvSpPr>
        <p:spPr>
          <a:xfrm>
            <a:off x="2605252" y="3203656"/>
            <a:ext cx="575441" cy="437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6D0C8C-D222-5ED9-82B4-818E6429ABF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2892972" y="2518541"/>
            <a:ext cx="1" cy="685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7B5A67-E239-34AD-AEFB-2C3C0A3D6410}"/>
              </a:ext>
            </a:extLst>
          </p:cNvPr>
          <p:cNvCxnSpPr/>
          <p:nvPr/>
        </p:nvCxnSpPr>
        <p:spPr>
          <a:xfrm>
            <a:off x="2892972" y="2518541"/>
            <a:ext cx="3858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3949AB-BE4E-18DB-53A3-E848AF05A776}"/>
              </a:ext>
            </a:extLst>
          </p:cNvPr>
          <p:cNvCxnSpPr/>
          <p:nvPr/>
        </p:nvCxnSpPr>
        <p:spPr>
          <a:xfrm flipH="1" flipV="1">
            <a:off x="2892971" y="3641149"/>
            <a:ext cx="1" cy="685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8F0EB2-341D-F8F7-76ED-CF63FD0BC4E9}"/>
              </a:ext>
            </a:extLst>
          </p:cNvPr>
          <p:cNvSpPr txBox="1"/>
          <p:nvPr/>
        </p:nvSpPr>
        <p:spPr>
          <a:xfrm>
            <a:off x="6791954" y="23747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2B5EA-2128-2B8F-1EC9-80C05DE55EF2}"/>
              </a:ext>
            </a:extLst>
          </p:cNvPr>
          <p:cNvSpPr txBox="1"/>
          <p:nvPr/>
        </p:nvSpPr>
        <p:spPr>
          <a:xfrm>
            <a:off x="595652" y="2936327"/>
            <a:ext cx="2242309" cy="182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400" b="1" i="0" dirty="0">
                <a:solidFill>
                  <a:srgbClr val="000000"/>
                </a:solidFill>
                <a:effectLst/>
                <a:latin typeface="Proxima Nova"/>
              </a:rPr>
              <a:t>3.3V 800mA Linear Voltage Regulator - LD1117-3.3 TO-220</a:t>
            </a:r>
          </a:p>
          <a:p>
            <a:pPr algn="l">
              <a:lnSpc>
                <a:spcPts val="2250"/>
              </a:lnSpc>
            </a:pPr>
            <a:r>
              <a:rPr lang="en-US" sz="1400" b="1" dirty="0">
                <a:solidFill>
                  <a:srgbClr val="000000"/>
                </a:solidFill>
                <a:latin typeface="Proxima Nova"/>
              </a:rPr>
              <a:t>w/  in and out 10 </a:t>
            </a:r>
            <a:r>
              <a:rPr lang="en-US" sz="1400" b="1" dirty="0" err="1">
                <a:solidFill>
                  <a:srgbClr val="000000"/>
                </a:solidFill>
                <a:latin typeface="Proxima Nova"/>
              </a:rPr>
              <a:t>uF</a:t>
            </a:r>
            <a:r>
              <a:rPr lang="en-US" sz="1400" b="1" dirty="0">
                <a:solidFill>
                  <a:srgbClr val="000000"/>
                </a:solidFill>
                <a:latin typeface="Proxima Nova"/>
              </a:rPr>
              <a:t> electrolytic caps for stability </a:t>
            </a:r>
            <a:endParaRPr lang="en-US" sz="1400" b="1" i="0" dirty="0">
              <a:solidFill>
                <a:srgbClr val="000000"/>
              </a:solidFill>
              <a:effectLst/>
              <a:latin typeface="Proxima Nov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01433-5B17-018E-2353-AC454FB4B9B9}"/>
              </a:ext>
            </a:extLst>
          </p:cNvPr>
          <p:cNvSpPr txBox="1"/>
          <p:nvPr/>
        </p:nvSpPr>
        <p:spPr>
          <a:xfrm>
            <a:off x="2581968" y="4261896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A0BD8-F0B1-2DAB-DE3D-B6FDF33640C1}"/>
              </a:ext>
            </a:extLst>
          </p:cNvPr>
          <p:cNvSpPr/>
          <p:nvPr/>
        </p:nvSpPr>
        <p:spPr>
          <a:xfrm>
            <a:off x="3989633" y="2307842"/>
            <a:ext cx="457197" cy="369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8C5B3A-0706-DF72-9CFC-33B6E858A900}"/>
              </a:ext>
            </a:extLst>
          </p:cNvPr>
          <p:cNvSpPr/>
          <p:nvPr/>
        </p:nvSpPr>
        <p:spPr>
          <a:xfrm>
            <a:off x="5543490" y="2307841"/>
            <a:ext cx="457197" cy="369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155384-43C6-B8B4-86BA-108540A431C9}"/>
              </a:ext>
            </a:extLst>
          </p:cNvPr>
          <p:cNvCxnSpPr/>
          <p:nvPr/>
        </p:nvCxnSpPr>
        <p:spPr>
          <a:xfrm flipV="1">
            <a:off x="5543490" y="2108638"/>
            <a:ext cx="490762" cy="82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883132-FF06-3069-0918-044768B75188}"/>
              </a:ext>
            </a:extLst>
          </p:cNvPr>
          <p:cNvSpPr txBox="1"/>
          <p:nvPr/>
        </p:nvSpPr>
        <p:spPr>
          <a:xfrm>
            <a:off x="5239528" y="1705390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7A602-4FAA-6810-0921-3DFD0E5AD5D0}"/>
              </a:ext>
            </a:extLst>
          </p:cNvPr>
          <p:cNvSpPr txBox="1"/>
          <p:nvPr/>
        </p:nvSpPr>
        <p:spPr>
          <a:xfrm>
            <a:off x="697198" y="1377308"/>
            <a:ext cx="469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50 ohm (2 precision 100  ohm in parallel)</a:t>
            </a:r>
          </a:p>
          <a:p>
            <a:r>
              <a:rPr lang="en-US" dirty="0"/>
              <a:t>- Would sometimes have to change this resistance to avoid clipping on ADC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B809A-6D95-3359-A00F-81AA87D9E94E}"/>
              </a:ext>
            </a:extLst>
          </p:cNvPr>
          <p:cNvCxnSpPr/>
          <p:nvPr/>
        </p:nvCxnSpPr>
        <p:spPr>
          <a:xfrm>
            <a:off x="5312979" y="2518541"/>
            <a:ext cx="0" cy="1450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66AF42-1911-7F18-B6A4-58AF886C6165}"/>
              </a:ext>
            </a:extLst>
          </p:cNvPr>
          <p:cNvCxnSpPr>
            <a:cxnSpLocks/>
          </p:cNvCxnSpPr>
          <p:nvPr/>
        </p:nvCxnSpPr>
        <p:spPr>
          <a:xfrm>
            <a:off x="5820104" y="3362112"/>
            <a:ext cx="0" cy="70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C6B3F8A-116E-1181-84B0-5A80E5D74CAB}"/>
              </a:ext>
            </a:extLst>
          </p:cNvPr>
          <p:cNvSpPr/>
          <p:nvPr/>
        </p:nvSpPr>
        <p:spPr>
          <a:xfrm rot="10800000">
            <a:off x="5214089" y="3950030"/>
            <a:ext cx="881911" cy="87789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6ECAE-F819-E07F-897E-984EC94118B4}"/>
              </a:ext>
            </a:extLst>
          </p:cNvPr>
          <p:cNvSpPr txBox="1"/>
          <p:nvPr/>
        </p:nvSpPr>
        <p:spPr>
          <a:xfrm>
            <a:off x="6377629" y="5562498"/>
            <a:ext cx="544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 I2C (16 bit resolution)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AFB1BF-C172-A8D6-754B-E1EDAB4D3302}"/>
              </a:ext>
            </a:extLst>
          </p:cNvPr>
          <p:cNvCxnSpPr>
            <a:cxnSpLocks/>
          </p:cNvCxnSpPr>
          <p:nvPr/>
        </p:nvCxnSpPr>
        <p:spPr>
          <a:xfrm>
            <a:off x="5655044" y="4827928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3C32E2-A03D-B017-AEB4-0BE7EF8BB289}"/>
              </a:ext>
            </a:extLst>
          </p:cNvPr>
          <p:cNvSpPr txBox="1"/>
          <p:nvPr/>
        </p:nvSpPr>
        <p:spPr>
          <a:xfrm>
            <a:off x="5169801" y="6372553"/>
            <a:ext cx="202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 I2C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8D0BC-CD46-E614-833D-388F1C9A20FB}"/>
              </a:ext>
            </a:extLst>
          </p:cNvPr>
          <p:cNvSpPr txBox="1"/>
          <p:nvPr/>
        </p:nvSpPr>
        <p:spPr>
          <a:xfrm>
            <a:off x="5575057" y="303134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B89665C-1779-2B50-0580-B1043B2B62B0}"/>
              </a:ext>
            </a:extLst>
          </p:cNvPr>
          <p:cNvSpPr/>
          <p:nvPr/>
        </p:nvSpPr>
        <p:spPr>
          <a:xfrm rot="10800000">
            <a:off x="5530073" y="5308215"/>
            <a:ext cx="881911" cy="87789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50C019-2288-7514-2BAB-4EEDE95C3D14}"/>
              </a:ext>
            </a:extLst>
          </p:cNvPr>
          <p:cNvCxnSpPr>
            <a:cxnSpLocks/>
          </p:cNvCxnSpPr>
          <p:nvPr/>
        </p:nvCxnSpPr>
        <p:spPr>
          <a:xfrm>
            <a:off x="6254484" y="4827928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59A6B9-A71B-8CC9-A667-18BEAB5A9756}"/>
              </a:ext>
            </a:extLst>
          </p:cNvPr>
          <p:cNvSpPr txBox="1"/>
          <p:nvPr/>
        </p:nvSpPr>
        <p:spPr>
          <a:xfrm>
            <a:off x="5394199" y="3984306"/>
            <a:ext cx="10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 76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9BFBE-21B8-3707-E4FA-DF9B485C6387}"/>
              </a:ext>
            </a:extLst>
          </p:cNvPr>
          <p:cNvSpPr txBox="1"/>
          <p:nvPr/>
        </p:nvSpPr>
        <p:spPr>
          <a:xfrm>
            <a:off x="5737457" y="5377832"/>
            <a:ext cx="46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22A1A-C9E1-F21E-B30B-C9F90948CE67}"/>
              </a:ext>
            </a:extLst>
          </p:cNvPr>
          <p:cNvSpPr txBox="1"/>
          <p:nvPr/>
        </p:nvSpPr>
        <p:spPr>
          <a:xfrm>
            <a:off x="6034252" y="4525198"/>
            <a:ext cx="172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2.048V ref (LM4040)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684E31-4D95-E6A7-FB79-A52C2876A47A}"/>
              </a:ext>
            </a:extLst>
          </p:cNvPr>
          <p:cNvSpPr txBox="1"/>
          <p:nvPr/>
        </p:nvSpPr>
        <p:spPr>
          <a:xfrm>
            <a:off x="4305351" y="4922126"/>
            <a:ext cx="172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~1.99V to 5.87V</a:t>
            </a:r>
            <a:endParaRPr lang="en-US" sz="1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A7D780-E374-34D8-016B-EA6680F6E8CC}"/>
              </a:ext>
            </a:extLst>
          </p:cNvPr>
          <p:cNvCxnSpPr>
            <a:cxnSpLocks/>
          </p:cNvCxnSpPr>
          <p:nvPr/>
        </p:nvCxnSpPr>
        <p:spPr>
          <a:xfrm>
            <a:off x="5971028" y="5914027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B55AD6-6F53-791F-A40A-13721E74FCD5}"/>
              </a:ext>
            </a:extLst>
          </p:cNvPr>
          <p:cNvSpPr txBox="1"/>
          <p:nvPr/>
        </p:nvSpPr>
        <p:spPr>
          <a:xfrm>
            <a:off x="6034251" y="4024317"/>
            <a:ext cx="491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LMC6492 Non-Inverting </a:t>
            </a:r>
            <a:r>
              <a:rPr lang="en-US" sz="1400" b="1" dirty="0" err="1"/>
              <a:t>Opamp</a:t>
            </a:r>
            <a:r>
              <a:rPr lang="en-US" sz="1400" b="1" dirty="0"/>
              <a:t> (75kohm/1kohm)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082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7C604-E54F-E5FA-51B3-D01F6909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21" y="954394"/>
            <a:ext cx="8084618" cy="54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4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624</Words>
  <Application>Microsoft Office PowerPoint</Application>
  <PresentationFormat>Widescreen</PresentationFormat>
  <Paragraphs>98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Proxima Nova</vt:lpstr>
      <vt:lpstr>Office Theme</vt:lpstr>
      <vt:lpstr>Phil, Zeyad, Tom Update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9</cp:revision>
  <dcterms:created xsi:type="dcterms:W3CDTF">2025-03-06T05:00:34Z</dcterms:created>
  <dcterms:modified xsi:type="dcterms:W3CDTF">2025-08-15T04:42:07Z</dcterms:modified>
</cp:coreProperties>
</file>